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4" r:id="rId4"/>
    <p:sldId id="272" r:id="rId5"/>
    <p:sldId id="275" r:id="rId6"/>
    <p:sldId id="273" r:id="rId7"/>
    <p:sldId id="27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80" r:id="rId24"/>
    <p:sldId id="281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EE"/>
    <a:srgbClr val="211F20"/>
    <a:srgbClr val="E9DA73"/>
    <a:srgbClr val="B8D8C9"/>
    <a:srgbClr val="274DB7"/>
    <a:srgbClr val="FF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77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ispitanika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korisnika</c:v>
                </c:pt>
              </c:strCache>
            </c:strRef>
          </c:tx>
          <c:spPr>
            <a:solidFill>
              <a:srgbClr val="E9DA73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28</c:v>
                </c:pt>
                <c:pt idx="1">
                  <c:v>30</c:v>
                </c:pt>
                <c:pt idx="2">
                  <c:v>31</c:v>
                </c:pt>
                <c:pt idx="3">
                  <c:v>32</c:v>
                </c:pt>
                <c:pt idx="4">
                  <c:v>34</c:v>
                </c:pt>
                <c:pt idx="5">
                  <c:v>35</c:v>
                </c:pt>
                <c:pt idx="6">
                  <c:v>38</c:v>
                </c:pt>
                <c:pt idx="7">
                  <c:v>39</c:v>
                </c:pt>
                <c:pt idx="8">
                  <c:v>52</c:v>
                </c:pt>
                <c:pt idx="9">
                  <c:v>56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2-4D7C-ABBD-01CB2C2C5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6420088"/>
        <c:axId val="656425848"/>
      </c:barChart>
      <c:catAx>
        <c:axId val="65642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425848"/>
        <c:crosses val="autoZero"/>
        <c:auto val="1"/>
        <c:lblAlgn val="ctr"/>
        <c:lblOffset val="100"/>
        <c:noMultiLvlLbl val="0"/>
      </c:catAx>
      <c:valAx>
        <c:axId val="656425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42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Omiljeni sci-fi</a:t>
            </a:r>
            <a:r>
              <a:rPr lang="hr-HR" baseline="0" dirty="0"/>
              <a:t> filmovi ili serije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korisnika</c:v>
                </c:pt>
              </c:strCache>
            </c:strRef>
          </c:tx>
          <c:spPr>
            <a:solidFill>
              <a:srgbClr val="E9DA7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Star Wars</c:v>
                </c:pt>
                <c:pt idx="1">
                  <c:v>Star Trek</c:v>
                </c:pt>
                <c:pt idx="2">
                  <c:v>Game of Thrones</c:v>
                </c:pt>
                <c:pt idx="3">
                  <c:v>The Lord of the Rings</c:v>
                </c:pt>
                <c:pt idx="4">
                  <c:v>Harry Potter</c:v>
                </c:pt>
                <c:pt idx="5">
                  <c:v>Avatar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</c:v>
                </c:pt>
                <c:pt idx="1">
                  <c:v>1</c:v>
                </c:pt>
                <c:pt idx="2">
                  <c:v>5</c:v>
                </c:pt>
                <c:pt idx="3">
                  <c:v>7</c:v>
                </c:pt>
                <c:pt idx="4">
                  <c:v>12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2-4D7C-ABBD-01CB2C2C5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6420088"/>
        <c:axId val="656425848"/>
      </c:barChart>
      <c:catAx>
        <c:axId val="656420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425848"/>
        <c:crosses val="autoZero"/>
        <c:auto val="1"/>
        <c:lblAlgn val="l"/>
        <c:lblOffset val="100"/>
        <c:noMultiLvlLbl val="0"/>
      </c:catAx>
      <c:valAx>
        <c:axId val="656425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42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 li bi koristili app</c:v>
                </c:pt>
              </c:strCache>
            </c:strRef>
          </c:tx>
          <c:dPt>
            <c:idx val="0"/>
            <c:bubble3D val="0"/>
            <c:spPr>
              <a:solidFill>
                <a:srgbClr val="E9DA7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4F-4A16-8E1A-0C1607456BCA}"/>
              </c:ext>
            </c:extLst>
          </c:dPt>
          <c:dPt>
            <c:idx val="1"/>
            <c:bubble3D val="0"/>
            <c:spPr>
              <a:solidFill>
                <a:srgbClr val="B8D8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4F-4A16-8E1A-0C1607456B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4F-4A16-8E1A-0C1607456BCA}"/>
              </c:ext>
            </c:extLst>
          </c:dPt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E-4355-B941-CC095BDE2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Funkcije aplikacije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korisnika</c:v>
                </c:pt>
              </c:strCache>
            </c:strRef>
          </c:tx>
          <c:spPr>
            <a:solidFill>
              <a:srgbClr val="E9DA7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Personalizirana proricanja</c:v>
                </c:pt>
                <c:pt idx="1">
                  <c:v>Interativne karte</c:v>
                </c:pt>
                <c:pt idx="2">
                  <c:v>Povezivanje s prijateljima</c:v>
                </c:pt>
                <c:pt idx="3">
                  <c:v>Smiješne dosjetke</c:v>
                </c:pt>
                <c:pt idx="4">
                  <c:v>Edukativni sadržaj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10</c:v>
                </c:pt>
                <c:pt idx="3">
                  <c:v>12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2-4D7C-ABBD-01CB2C2C5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6420088"/>
        <c:axId val="656425848"/>
      </c:barChart>
      <c:catAx>
        <c:axId val="656420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425848"/>
        <c:crosses val="autoZero"/>
        <c:auto val="1"/>
        <c:lblAlgn val="l"/>
        <c:lblOffset val="100"/>
        <c:noMultiLvlLbl val="0"/>
      </c:catAx>
      <c:valAx>
        <c:axId val="656425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42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Funkcije aplikacije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korisnika</c:v>
                </c:pt>
              </c:strCache>
            </c:strRef>
          </c:tx>
          <c:spPr>
            <a:solidFill>
              <a:srgbClr val="E9DA7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Dizajn</c:v>
                </c:pt>
                <c:pt idx="1">
                  <c:v>Funkcijalnost</c:v>
                </c:pt>
                <c:pt idx="2">
                  <c:v>Cijena</c:v>
                </c:pt>
                <c:pt idx="3">
                  <c:v>Popularnost (među prijateljima)</c:v>
                </c:pt>
                <c:pt idx="4">
                  <c:v>Preporuke drugih korisnika</c:v>
                </c:pt>
                <c:pt idx="5">
                  <c:v>Zabava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</c:v>
                </c:pt>
                <c:pt idx="1">
                  <c:v>9</c:v>
                </c:pt>
                <c:pt idx="2">
                  <c:v>4</c:v>
                </c:pt>
                <c:pt idx="3">
                  <c:v>6</c:v>
                </c:pt>
                <c:pt idx="4">
                  <c:v>7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2-4D7C-ABBD-01CB2C2C5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6420088"/>
        <c:axId val="656425848"/>
      </c:barChart>
      <c:catAx>
        <c:axId val="656420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425848"/>
        <c:crosses val="autoZero"/>
        <c:auto val="1"/>
        <c:lblAlgn val="l"/>
        <c:lblOffset val="100"/>
        <c:noMultiLvlLbl val="0"/>
      </c:catAx>
      <c:valAx>
        <c:axId val="656425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42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Cijena aplikacije (u eurima)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 li bi koristili app?</c:v>
                </c:pt>
              </c:strCache>
            </c:strRef>
          </c:tx>
          <c:dPt>
            <c:idx val="0"/>
            <c:bubble3D val="0"/>
            <c:spPr>
              <a:solidFill>
                <a:srgbClr val="E9DA7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4F-4A16-8E1A-0C1607456BCA}"/>
              </c:ext>
            </c:extLst>
          </c:dPt>
          <c:dPt>
            <c:idx val="1"/>
            <c:bubble3D val="0"/>
            <c:spPr>
              <a:solidFill>
                <a:srgbClr val="B8D8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4F-4A16-8E1A-0C1607456B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4F-4A16-8E1A-0C1607456B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B5-43AB-8860-5107423B7779}"/>
              </c:ext>
            </c:extLst>
          </c:dPt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&lt; 2</c:v>
                </c:pt>
                <c:pt idx="2">
                  <c:v>2 do 5</c:v>
                </c:pt>
                <c:pt idx="3">
                  <c:v>&gt; 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E-4355-B941-CC095BDE2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Sudjelovanje u online zajednici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 li bi koristili app?</c:v>
                </c:pt>
              </c:strCache>
            </c:strRef>
          </c:tx>
          <c:dPt>
            <c:idx val="0"/>
            <c:bubble3D val="0"/>
            <c:spPr>
              <a:solidFill>
                <a:srgbClr val="E9DA7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4F-4A16-8E1A-0C1607456BCA}"/>
              </c:ext>
            </c:extLst>
          </c:dPt>
          <c:dPt>
            <c:idx val="1"/>
            <c:bubble3D val="0"/>
            <c:spPr>
              <a:solidFill>
                <a:srgbClr val="F6F6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4F-4A16-8E1A-0C1607456BCA}"/>
              </c:ext>
            </c:extLst>
          </c:dPt>
          <c:dPt>
            <c:idx val="2"/>
            <c:bubble3D val="0"/>
            <c:spPr>
              <a:solidFill>
                <a:srgbClr val="B8D8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4F-4A16-8E1A-0C1607456BCA}"/>
              </c:ext>
            </c:extLst>
          </c:dPt>
          <c:cat>
            <c:strRef>
              <c:f>Sheet1!$A$2:$A$4</c:f>
              <c:strCache>
                <c:ptCount val="3"/>
                <c:pt idx="0">
                  <c:v>Vrlo zainteresiran/a</c:v>
                </c:pt>
                <c:pt idx="1">
                  <c:v>Donekle  zainteresiran/a</c:v>
                </c:pt>
                <c:pt idx="2">
                  <c:v> Nezainteresiran/a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</c:v>
                </c:pt>
                <c:pt idx="1">
                  <c:v>6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E-4355-B941-CC095BDE2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Spol ispitanika</c:v>
                </c:pt>
              </c:strCache>
            </c:strRef>
          </c:tx>
          <c:dPt>
            <c:idx val="0"/>
            <c:bubble3D val="0"/>
            <c:spPr>
              <a:solidFill>
                <a:srgbClr val="B8D8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C7-4C79-AFD7-AA1048D2C89A}"/>
              </c:ext>
            </c:extLst>
          </c:dPt>
          <c:dPt>
            <c:idx val="1"/>
            <c:bubble3D val="0"/>
            <c:spPr>
              <a:solidFill>
                <a:srgbClr val="E9DA7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C7-4C79-AFD7-AA1048D2C89A}"/>
              </c:ext>
            </c:extLst>
          </c:dPt>
          <c:cat>
            <c:strRef>
              <c:f>Sheet1!$A$2:$A$3</c:f>
              <c:strCache>
                <c:ptCount val="2"/>
                <c:pt idx="0">
                  <c:v>Muško</c:v>
                </c:pt>
                <c:pt idx="1">
                  <c:v>Žensko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B6-4EAC-A0CC-4FFBBA34D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Poznavanje proricanja</c:v>
                </c:pt>
              </c:strCache>
            </c:strRef>
          </c:tx>
          <c:dPt>
            <c:idx val="0"/>
            <c:bubble3D val="0"/>
            <c:spPr>
              <a:solidFill>
                <a:srgbClr val="E9DA7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4F-4A16-8E1A-0C1607456BCA}"/>
              </c:ext>
            </c:extLst>
          </c:dPt>
          <c:dPt>
            <c:idx val="1"/>
            <c:bubble3D val="0"/>
            <c:spPr>
              <a:solidFill>
                <a:srgbClr val="B8D8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4F-4A16-8E1A-0C1607456B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4F-4A16-8E1A-0C1607456BCA}"/>
              </c:ext>
            </c:extLst>
          </c:dPt>
          <c:cat>
            <c:strRef>
              <c:f>Sheet1!$A$2:$A$4</c:f>
              <c:strCache>
                <c:ptCount val="3"/>
                <c:pt idx="0">
                  <c:v>Nisam upoznat/a</c:v>
                </c:pt>
                <c:pt idx="1">
                  <c:v>Donekle upoznat/a</c:v>
                </c:pt>
                <c:pt idx="2">
                  <c:v>Potpuno upoznat/a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</c:v>
                </c:pt>
                <c:pt idx="1">
                  <c:v>73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E-4355-B941-CC095BDE2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Učestalost</a:t>
            </a:r>
            <a:r>
              <a:rPr lang="en-US" dirty="0"/>
              <a:t> </a:t>
            </a:r>
            <a:r>
              <a:rPr lang="en-US" dirty="0" err="1"/>
              <a:t>igranja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korisnika - Učestalost igranja</c:v>
                </c:pt>
              </c:strCache>
            </c:strRef>
          </c:tx>
          <c:spPr>
            <a:solidFill>
              <a:srgbClr val="E9DA7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1 - Nikada</c:v>
                </c:pt>
                <c:pt idx="1">
                  <c:v>2 - Rijetko</c:v>
                </c:pt>
                <c:pt idx="2">
                  <c:v>3 - Jednom mjesečno</c:v>
                </c:pt>
                <c:pt idx="3">
                  <c:v>4 - Jednom tjedno</c:v>
                </c:pt>
                <c:pt idx="4">
                  <c:v>5 - Svakodnevno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2-4D7C-ABBD-01CB2C2C5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6420088"/>
        <c:axId val="656425848"/>
      </c:barChart>
      <c:catAx>
        <c:axId val="65642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425848"/>
        <c:crosses val="autoZero"/>
        <c:auto val="1"/>
        <c:lblAlgn val="ctr"/>
        <c:lblOffset val="100"/>
        <c:noMultiLvlLbl val="0"/>
      </c:catAx>
      <c:valAx>
        <c:axId val="656425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42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/>
              <a:t>aplikacije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korisnika</c:v>
                </c:pt>
              </c:strCache>
            </c:strRef>
          </c:tx>
          <c:spPr>
            <a:solidFill>
              <a:srgbClr val="E9DA7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1 - Nikada</c:v>
                </c:pt>
                <c:pt idx="1">
                  <c:v>2 - Rijetko</c:v>
                </c:pt>
                <c:pt idx="2">
                  <c:v>3 - Jednom mjesečno</c:v>
                </c:pt>
                <c:pt idx="3">
                  <c:v>4 - Jednom tjedno</c:v>
                </c:pt>
                <c:pt idx="4">
                  <c:v>5 - Svakodnevno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2-4D7C-ABBD-01CB2C2C5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6420088"/>
        <c:axId val="656425848"/>
      </c:barChart>
      <c:catAx>
        <c:axId val="65642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425848"/>
        <c:crosses val="autoZero"/>
        <c:auto val="1"/>
        <c:lblAlgn val="ctr"/>
        <c:lblOffset val="100"/>
        <c:noMultiLvlLbl val="0"/>
      </c:catAx>
      <c:valAx>
        <c:axId val="656425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42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horoskopa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korisnika - Pregled horoskopa</c:v>
                </c:pt>
              </c:strCache>
            </c:strRef>
          </c:tx>
          <c:spPr>
            <a:solidFill>
              <a:srgbClr val="E9DA7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1 - Nikada</c:v>
                </c:pt>
                <c:pt idx="1">
                  <c:v>2 - Rijetko</c:v>
                </c:pt>
                <c:pt idx="2">
                  <c:v>3 - Jednom mjesečno</c:v>
                </c:pt>
                <c:pt idx="3">
                  <c:v>4 - Jednom tjedno</c:v>
                </c:pt>
                <c:pt idx="4">
                  <c:v>5 - Svakodnevno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2-4D7C-ABBD-01CB2C2C5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6420088"/>
        <c:axId val="656425848"/>
      </c:barChart>
      <c:catAx>
        <c:axId val="65642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425848"/>
        <c:crosses val="autoZero"/>
        <c:auto val="1"/>
        <c:lblAlgn val="ctr"/>
        <c:lblOffset val="100"/>
        <c:noMultiLvlLbl val="0"/>
      </c:catAx>
      <c:valAx>
        <c:axId val="656425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42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Kada</a:t>
            </a:r>
            <a:r>
              <a:rPr lang="hr-HR" baseline="0" dirty="0"/>
              <a:t> koriste aplikaciju?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korisnika</c:v>
                </c:pt>
              </c:strCache>
            </c:strRef>
          </c:tx>
          <c:spPr>
            <a:solidFill>
              <a:srgbClr val="E9DA7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Kada tražim odgovore na životnapitanja</c:v>
                </c:pt>
                <c:pt idx="1">
                  <c:v>Kada se želim opustiti</c:v>
                </c:pt>
                <c:pt idx="2">
                  <c:v>Kada se osjećam usamljeno</c:v>
                </c:pt>
                <c:pt idx="3">
                  <c:v>Kada se ne mogu odlučiti o nečemu</c:v>
                </c:pt>
                <c:pt idx="4">
                  <c:v>Kada se želim zabaviti</c:v>
                </c:pt>
                <c:pt idx="5">
                  <c:v>Kada mi je dosadno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13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2-4D7C-ABBD-01CB2C2C5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6420088"/>
        <c:axId val="656425848"/>
      </c:barChart>
      <c:catAx>
        <c:axId val="656420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425848"/>
        <c:crosses val="autoZero"/>
        <c:auto val="1"/>
        <c:lblAlgn val="ctr"/>
        <c:lblOffset val="100"/>
        <c:noMultiLvlLbl val="0"/>
      </c:catAx>
      <c:valAx>
        <c:axId val="656425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42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Koliko</a:t>
            </a:r>
            <a:r>
              <a:rPr lang="hr-HR" baseline="0" dirty="0"/>
              <a:t> vole dosjetke?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korisnika</c:v>
                </c:pt>
              </c:strCache>
            </c:strRef>
          </c:tx>
          <c:spPr>
            <a:solidFill>
              <a:srgbClr val="E9DA7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1 - Ne volim</c:v>
                </c:pt>
                <c:pt idx="1">
                  <c:v>2 - Malo</c:v>
                </c:pt>
                <c:pt idx="2">
                  <c:v>3 - Osrednje</c:v>
                </c:pt>
                <c:pt idx="3">
                  <c:v>4 - Puno</c:v>
                </c:pt>
                <c:pt idx="4">
                  <c:v>5 - Obožavam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2-4D7C-ABBD-01CB2C2C5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6420088"/>
        <c:axId val="656425848"/>
      </c:barChart>
      <c:catAx>
        <c:axId val="65642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425848"/>
        <c:crosses val="autoZero"/>
        <c:auto val="1"/>
        <c:lblAlgn val="ctr"/>
        <c:lblOffset val="100"/>
        <c:noMultiLvlLbl val="0"/>
      </c:catAx>
      <c:valAx>
        <c:axId val="656425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42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Vrste informacija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korisnika</c:v>
                </c:pt>
              </c:strCache>
            </c:strRef>
          </c:tx>
          <c:spPr>
            <a:solidFill>
              <a:srgbClr val="E9DA7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Osnovne informacije o kartama</c:v>
                </c:pt>
                <c:pt idx="1">
                  <c:v>Različiti pristupi i tehnike proricanja</c:v>
                </c:pt>
                <c:pt idx="2">
                  <c:v>Tumačenje simbola i značenja na kartama</c:v>
                </c:pt>
                <c:pt idx="3">
                  <c:v>Interpretacija i primjena proricanja u životu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10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2-4D7C-ABBD-01CB2C2C5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6420088"/>
        <c:axId val="656425848"/>
      </c:barChart>
      <c:catAx>
        <c:axId val="656420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425848"/>
        <c:crosses val="autoZero"/>
        <c:auto val="1"/>
        <c:lblAlgn val="l"/>
        <c:lblOffset val="100"/>
        <c:noMultiLvlLbl val="0"/>
      </c:catAx>
      <c:valAx>
        <c:axId val="656425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42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B8D8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3E972-C2A5-1A09-1294-D79CC2F38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B143A-2AD3-9FCC-D356-2C102F1BB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6E050-CAA3-D4CB-DA00-00D72D1A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6DD2-D20C-4957-9AC2-DF70190D262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928FE-6E71-F319-73A6-A616505B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BE824-F8DA-C789-8E58-E2182513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495B-E5C7-4B67-8EFE-837EF8625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13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071E-5C3D-D640-D684-B2F5CE6DE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15B3A-1FBD-4202-04FE-4C5B42B40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1ADEC-AD60-20E5-BCF4-9CB3143E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6DD2-D20C-4957-9AC2-DF70190D262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99ADE-1283-2C15-58E3-D85A739C8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0D240-4956-DDF4-5999-5DE16572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495B-E5C7-4B67-8EFE-837EF8625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08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7560A-9395-7A3D-B9D0-06231FBD9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1BF13-AD89-E490-05BA-951C3F7A1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669D1-4C24-E757-073E-F2EB9798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6DD2-D20C-4957-9AC2-DF70190D262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5589-98F3-F573-FB6B-235D0B4F7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D3735-C33E-8FF3-C5CB-37431D52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495B-E5C7-4B67-8EFE-837EF8625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06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193861-5376-04B3-F039-245723C61671}"/>
              </a:ext>
            </a:extLst>
          </p:cNvPr>
          <p:cNvSpPr/>
          <p:nvPr userDrawn="1"/>
        </p:nvSpPr>
        <p:spPr>
          <a:xfrm>
            <a:off x="0" y="0"/>
            <a:ext cx="12263120" cy="1229360"/>
          </a:xfrm>
          <a:prstGeom prst="rect">
            <a:avLst/>
          </a:prstGeom>
          <a:solidFill>
            <a:srgbClr val="B8D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7F6BF-F8AD-F6E2-2971-E7103A311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734" y="310017"/>
            <a:ext cx="10515600" cy="91934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11F20"/>
                </a:solidFill>
                <a:latin typeface="Red Hat Display" panose="02010503040201060303" pitchFamily="50" charset="0"/>
              </a:defRPr>
            </a:lvl1pPr>
          </a:lstStyle>
          <a:p>
            <a:r>
              <a:rPr lang="hr-HR" dirty="0"/>
              <a:t>Rezultati Ankete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4049E-594E-6E26-8C59-B495181B0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734" y="1770517"/>
            <a:ext cx="10515600" cy="4406445"/>
          </a:xfrm>
        </p:spPr>
        <p:txBody>
          <a:bodyPr/>
          <a:lstStyle>
            <a:lvl1pPr>
              <a:defRPr>
                <a:latin typeface="Red Hat Display" panose="02010503040201060303" pitchFamily="50" charset="0"/>
              </a:defRPr>
            </a:lvl1pPr>
            <a:lvl2pPr>
              <a:defRPr>
                <a:latin typeface="Red Hat Display" panose="02010503040201060303" pitchFamily="50" charset="0"/>
              </a:defRPr>
            </a:lvl2pPr>
            <a:lvl3pPr>
              <a:defRPr>
                <a:latin typeface="Red Hat Display" panose="02010503040201060303" pitchFamily="50" charset="0"/>
              </a:defRPr>
            </a:lvl3pPr>
            <a:lvl4pPr>
              <a:defRPr>
                <a:latin typeface="Red Hat Display" panose="02010503040201060303" pitchFamily="50" charset="0"/>
              </a:defRPr>
            </a:lvl4pPr>
            <a:lvl5pPr>
              <a:defRPr>
                <a:latin typeface="Red Hat Display" panose="020105030402010603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64A60-62D9-1B6E-C6E2-39D829BE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6DD2-D20C-4957-9AC2-DF70190D262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1D0E2-517F-90C9-B9F7-8761FF5F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EF4FE-91A9-50E7-BFE2-86CAE973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495B-E5C7-4B67-8EFE-837EF8625DB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16800D-EF33-0A28-8ABF-2F61445E7D29}"/>
              </a:ext>
            </a:extLst>
          </p:cNvPr>
          <p:cNvSpPr/>
          <p:nvPr userDrawn="1"/>
        </p:nvSpPr>
        <p:spPr>
          <a:xfrm>
            <a:off x="9149688" y="310017"/>
            <a:ext cx="2362200" cy="146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1165809-D2D2-411F-5339-9C7527BE9D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9310" y="451535"/>
            <a:ext cx="2062956" cy="107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62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B8D8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995D7-CC43-E5FD-6A32-3124135E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ctr"/>
          <a:lstStyle>
            <a:lvl1pPr>
              <a:defRPr sz="6000" b="1">
                <a:solidFill>
                  <a:srgbClr val="211F20"/>
                </a:solidFill>
                <a:latin typeface="Red Hat Display" panose="02010503040201060303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8C8A2-31DA-F6FD-F3A9-955A1CC49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E9DA73"/>
                </a:solidFill>
                <a:latin typeface="Red Hat Display" panose="02010503040201060303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A05DF-B21E-5455-D249-5D429569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6DD2-D20C-4957-9AC2-DF70190D262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0A8AD-E4F5-4438-B7AA-C4D7829B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55561-38A7-74AE-874F-960A93E1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495B-E5C7-4B67-8EFE-837EF8625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393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251D0-8C6F-855B-3C27-1467BAB3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778EF-9751-C4EC-9278-3634C8248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36184-CD4E-78CA-6D29-852BFF782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5531F-81E2-1162-ADE8-E34D92D62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6DD2-D20C-4957-9AC2-DF70190D262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BE469-EBAC-6183-EA6A-6F00D70C3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F1331-25A1-A8C9-6D4D-6A43E116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495B-E5C7-4B67-8EFE-837EF8625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7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E593-EB74-059B-D1AD-54D1CF240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6C8D7-0E58-CF37-31A0-2B68396B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0F78B-2118-EECD-06C7-86ADD0801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5CEC6-E321-7CA1-F74E-807A0664A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AA141-E185-3AD7-DFCC-DEF7297E67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8C2B89-EB5E-3B61-9AA2-86BDF577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6DD2-D20C-4957-9AC2-DF70190D262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3BFCC-D3AF-A9F9-C615-AD80CD78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3B6D4F-CA2B-8EF6-AA5B-6499DCF0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495B-E5C7-4B67-8EFE-837EF8625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99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9A838-BD84-E91C-22BE-19DDFC188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C26E31-C335-348A-B0BE-7920B9A4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6DD2-D20C-4957-9AC2-DF70190D262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83BF6-EDAB-E033-EDE0-CAC7DA72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25998-8249-59DF-2204-66DB2DD5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495B-E5C7-4B67-8EFE-837EF8625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32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8510F-434E-8473-2037-BB34A377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6DD2-D20C-4957-9AC2-DF70190D262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20B740-332D-A408-1E32-34CF2471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50DEE-F625-11B9-C3D8-2CB6F892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495B-E5C7-4B67-8EFE-837EF8625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92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38AF-1469-A1F0-89B4-44920047D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61E48-0413-E654-FDB4-D31066B89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0B221-F2AA-09E1-EDC3-1BCE702BA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B3921-44E4-F5F6-0BAE-0C6E536C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6DD2-D20C-4957-9AC2-DF70190D262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D08DD-3C60-B358-74EE-D3807EF45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2C78A-DC89-F682-D990-2881BB9E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495B-E5C7-4B67-8EFE-837EF8625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78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AD4D4-0CF7-0023-75A5-FDD13810F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63307-33E0-8814-5751-BE94A57D2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CF9AD-89F7-7EA4-7592-9258D5348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5C76E-651F-C9A7-DF60-357DD6D35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6DD2-D20C-4957-9AC2-DF70190D262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FC0CA-97CD-17C5-1836-656B3118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9C241-84F4-837D-0ECB-099F3FEB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495B-E5C7-4B67-8EFE-837EF8625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96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1EA92B-C9E2-71F4-BA05-283C87AC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A5EDE-73A9-F3F4-8E31-D46C40AB4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2F146-0A80-A0F5-4DA2-29AD8A11E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16DD2-D20C-4957-9AC2-DF70190D262A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3CFC1-5340-A433-F7A4-94DD4EE9E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2C8DA-EDB0-D430-1143-3C348A412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F495B-E5C7-4B67-8EFE-837EF8625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78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0OOj_O288yGG2AafwnRDOCM8qY2vFHhQbwtSaLIbfLs/edit?usp=shari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BColdEtZ6YzL3m9HTsj-BE-pQQwkYvY-fg07J47yftw/edit?usp=shar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6863B3-E30D-3C8B-5CD2-0DCFE3329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C4E671-9771-AEB1-C718-03BEA72B2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013" y="2554222"/>
            <a:ext cx="9917987" cy="1783904"/>
          </a:xfrm>
        </p:spPr>
        <p:txBody>
          <a:bodyPr anchor="ctr">
            <a:normAutofit/>
          </a:bodyPr>
          <a:lstStyle/>
          <a:p>
            <a:pPr algn="l"/>
            <a:r>
              <a:rPr lang="hr-HR" b="1" dirty="0">
                <a:solidFill>
                  <a:srgbClr val="211F20"/>
                </a:solidFill>
                <a:latin typeface="Red Hat Display" panose="02010503040201060303" pitchFamily="50" charset="0"/>
              </a:rPr>
              <a:t>Istraživanje</a:t>
            </a:r>
            <a:br>
              <a:rPr lang="hr-HR" b="1" dirty="0">
                <a:solidFill>
                  <a:srgbClr val="211F20"/>
                </a:solidFill>
                <a:latin typeface="Red Hat Display" panose="02010503040201060303" pitchFamily="50" charset="0"/>
              </a:rPr>
            </a:br>
            <a:r>
              <a:rPr lang="hr-HR" b="1" dirty="0">
                <a:solidFill>
                  <a:srgbClr val="211F20"/>
                </a:solidFill>
                <a:latin typeface="Red Hat Display" panose="02010503040201060303" pitchFamily="50" charset="0"/>
              </a:rPr>
              <a:t>korisnika</a:t>
            </a:r>
            <a:endParaRPr lang="en-GB" b="1" dirty="0">
              <a:solidFill>
                <a:srgbClr val="211F20"/>
              </a:solidFill>
              <a:latin typeface="Red Hat Display" panose="02010503040201060303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AD4E4-D7BD-D19F-C64C-E2ECD38C8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013" y="4950691"/>
            <a:ext cx="9917987" cy="1190688"/>
          </a:xfrm>
        </p:spPr>
        <p:txBody>
          <a:bodyPr anchor="ctr"/>
          <a:lstStyle/>
          <a:p>
            <a:pPr algn="l"/>
            <a:r>
              <a:rPr lang="hr-HR" dirty="0">
                <a:solidFill>
                  <a:srgbClr val="211F20"/>
                </a:solidFill>
                <a:latin typeface="Red Hat Display" panose="02010503040201060303" pitchFamily="50" charset="0"/>
              </a:rPr>
              <a:t>Tomislav Bartolić</a:t>
            </a:r>
          </a:p>
          <a:p>
            <a:pPr algn="l"/>
            <a:r>
              <a:rPr lang="hr-HR" dirty="0">
                <a:solidFill>
                  <a:srgbClr val="211F20"/>
                </a:solidFill>
                <a:latin typeface="Red Hat Display" panose="02010503040201060303" pitchFamily="50" charset="0"/>
              </a:rPr>
              <a:t>2023</a:t>
            </a:r>
            <a:endParaRPr lang="en-GB" dirty="0">
              <a:solidFill>
                <a:srgbClr val="211F20"/>
              </a:solidFill>
              <a:latin typeface="Red Hat Display" panose="02010503040201060303" pitchFamily="50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9F712B4-C3D2-540C-41D1-7A217C803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013" y="559202"/>
            <a:ext cx="2754312" cy="14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82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C703-2211-40A8-A164-A714B1F0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87DC-F9C8-1220-3946-F5E6D7B5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9575"/>
            <a:ext cx="4997521" cy="3677388"/>
          </a:xfrm>
        </p:spPr>
        <p:txBody>
          <a:bodyPr>
            <a:normAutofit/>
          </a:bodyPr>
          <a:lstStyle/>
          <a:p>
            <a:r>
              <a:rPr lang="hr-HR" sz="2400" dirty="0"/>
              <a:t>73,3% ispitanika donekle je upoznato s proricanjem s kartama ili drugim sličnim praksama</a:t>
            </a:r>
          </a:p>
          <a:p>
            <a:r>
              <a:rPr lang="hr-HR" sz="2400" dirty="0"/>
              <a:t>26,7% ispitanika nije uopće upoznato</a:t>
            </a:r>
          </a:p>
          <a:p>
            <a:r>
              <a:rPr lang="hr-HR" sz="2400" dirty="0"/>
              <a:t>0% ispitanika nije potpuno upoznato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24C34-A488-5B7A-2638-0844953002C0}"/>
              </a:ext>
            </a:extLst>
          </p:cNvPr>
          <p:cNvSpPr txBox="1"/>
          <p:nvPr/>
        </p:nvSpPr>
        <p:spPr>
          <a:xfrm>
            <a:off x="838200" y="1664412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Koliko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ste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upoznati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s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proricanjem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s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kartama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,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tarotom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ili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drugim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sličnim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praksama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DBBA0AD-830C-230E-A58F-3992759FD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706310"/>
              </p:ext>
            </p:extLst>
          </p:nvPr>
        </p:nvGraphicFramePr>
        <p:xfrm>
          <a:off x="6073465" y="2499574"/>
          <a:ext cx="5280338" cy="3520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79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C703-2211-40A8-A164-A714B1F0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87DC-F9C8-1220-3946-F5E6D7B5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9575"/>
            <a:ext cx="4997521" cy="3677388"/>
          </a:xfrm>
        </p:spPr>
        <p:txBody>
          <a:bodyPr>
            <a:normAutofit/>
          </a:bodyPr>
          <a:lstStyle/>
          <a:p>
            <a:r>
              <a:rPr lang="hr-HR" sz="2400" dirty="0"/>
              <a:t>33,3% ispitanika igra </a:t>
            </a:r>
            <a:r>
              <a:rPr lang="pl-PL" sz="2400" dirty="0">
                <a:solidFill>
                  <a:srgbClr val="202124"/>
                </a:solidFill>
              </a:rPr>
              <a:t>r</a:t>
            </a:r>
            <a:r>
              <a:rPr lang="pl-PL" sz="2400" b="0" dirty="0">
                <a:solidFill>
                  <a:srgbClr val="202124"/>
                </a:solidFill>
                <a:effectLst/>
              </a:rPr>
              <a:t>ijetko igre</a:t>
            </a:r>
          </a:p>
          <a:p>
            <a:r>
              <a:rPr lang="hr-HR" sz="2400" dirty="0"/>
              <a:t>33,3% ispitanika igra </a:t>
            </a:r>
            <a:r>
              <a:rPr lang="pl-PL" sz="2400" dirty="0">
                <a:solidFill>
                  <a:srgbClr val="202124"/>
                </a:solidFill>
              </a:rPr>
              <a:t>j</a:t>
            </a:r>
            <a:r>
              <a:rPr lang="pl-PL" sz="2400" b="0" dirty="0">
                <a:solidFill>
                  <a:srgbClr val="202124"/>
                </a:solidFill>
                <a:effectLst/>
              </a:rPr>
              <a:t>ednom mjesečno igre</a:t>
            </a:r>
          </a:p>
          <a:p>
            <a:r>
              <a:rPr lang="hr-HR" sz="2400" dirty="0"/>
              <a:t>33,3% ispitanika igra </a:t>
            </a:r>
            <a:r>
              <a:rPr lang="pl-PL" sz="2400" dirty="0">
                <a:solidFill>
                  <a:srgbClr val="202124"/>
                </a:solidFill>
              </a:rPr>
              <a:t>j</a:t>
            </a:r>
            <a:r>
              <a:rPr lang="pl-PL" sz="2400" b="0" dirty="0">
                <a:solidFill>
                  <a:srgbClr val="202124"/>
                </a:solidFill>
                <a:effectLst/>
              </a:rPr>
              <a:t>ednom tjednom igre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24C34-A488-5B7A-2638-0844953002C0}"/>
              </a:ext>
            </a:extLst>
          </p:cNvPr>
          <p:cNvSpPr txBox="1"/>
          <p:nvPr/>
        </p:nvSpPr>
        <p:spPr>
          <a:xfrm>
            <a:off x="838200" y="1664412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Od 1 do 5,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koliko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često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igrate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kartaške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igre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ili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društvene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igre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?</a:t>
            </a:r>
            <a:endParaRPr lang="en-GB" sz="2000" b="1" dirty="0">
              <a:latin typeface="Red Hat Display" panose="02010503040201060303" pitchFamily="50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3C84E60-6693-1584-2768-4EB2C89E7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4303185"/>
              </p:ext>
            </p:extLst>
          </p:nvPr>
        </p:nvGraphicFramePr>
        <p:xfrm>
          <a:off x="6096000" y="2499574"/>
          <a:ext cx="5249334" cy="349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82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C703-2211-40A8-A164-A714B1F0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87DC-F9C8-1220-3946-F5E6D7B5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9575"/>
            <a:ext cx="4997521" cy="3677388"/>
          </a:xfrm>
        </p:spPr>
        <p:txBody>
          <a:bodyPr>
            <a:normAutofit/>
          </a:bodyPr>
          <a:lstStyle/>
          <a:p>
            <a:r>
              <a:rPr lang="hr-HR" sz="2400" dirty="0"/>
              <a:t>11 od 15 ispitanika nikada nije koristilo aplikacije za proricanje sudbine ili zabavne aplikacije što je 73,3%</a:t>
            </a:r>
          </a:p>
          <a:p>
            <a:r>
              <a:rPr lang="hr-HR" sz="2400" b="0" dirty="0">
                <a:solidFill>
                  <a:srgbClr val="202124"/>
                </a:solidFill>
                <a:effectLst/>
              </a:rPr>
              <a:t>20% ispitanika rijetko zna koristi</a:t>
            </a:r>
            <a:r>
              <a:rPr lang="hr-HR" sz="2400" dirty="0">
                <a:solidFill>
                  <a:srgbClr val="202124"/>
                </a:solidFill>
              </a:rPr>
              <a:t>ti takve aplikacije</a:t>
            </a:r>
          </a:p>
          <a:p>
            <a:r>
              <a:rPr lang="hr-HR" sz="2400" b="0" dirty="0">
                <a:solidFill>
                  <a:srgbClr val="202124"/>
                </a:solidFill>
                <a:effectLst/>
              </a:rPr>
              <a:t>6,7 % ispitanika koristi aplikaciju jednom mjesečno, točnije samo 1 od 15</a:t>
            </a:r>
            <a:endParaRPr lang="pl-PL" sz="2400" b="0" dirty="0">
              <a:solidFill>
                <a:srgbClr val="202124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24C34-A488-5B7A-2638-0844953002C0}"/>
              </a:ext>
            </a:extLst>
          </p:cNvPr>
          <p:cNvSpPr txBox="1"/>
          <p:nvPr/>
        </p:nvSpPr>
        <p:spPr>
          <a:xfrm>
            <a:off x="838200" y="1664412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Od 1 do 5, koliko često koristite aplikacije za proricanje sudbine ili zabavne aplikacije? </a:t>
            </a:r>
            <a:endParaRPr lang="en-GB" sz="2000" b="1" dirty="0">
              <a:latin typeface="Red Hat Display" panose="02010503040201060303" pitchFamily="50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3C84E60-6693-1584-2768-4EB2C89E7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422967"/>
              </p:ext>
            </p:extLst>
          </p:nvPr>
        </p:nvGraphicFramePr>
        <p:xfrm>
          <a:off x="6096000" y="2499574"/>
          <a:ext cx="5249334" cy="349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2366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C703-2211-40A8-A164-A714B1F0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87DC-F9C8-1220-3946-F5E6D7B5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9575"/>
            <a:ext cx="4997521" cy="3677388"/>
          </a:xfrm>
        </p:spPr>
        <p:txBody>
          <a:bodyPr>
            <a:normAutofit/>
          </a:bodyPr>
          <a:lstStyle/>
          <a:p>
            <a:r>
              <a:rPr lang="hr-HR" sz="2400" dirty="0"/>
              <a:t>20% ispitanika nikada ne gleda horoskop</a:t>
            </a:r>
          </a:p>
          <a:p>
            <a:r>
              <a:rPr lang="hr-HR" sz="2400" dirty="0">
                <a:solidFill>
                  <a:srgbClr val="202124"/>
                </a:solidFill>
              </a:rPr>
              <a:t>53,3% rijetko kada pogleda značenje horoskopa</a:t>
            </a:r>
          </a:p>
          <a:p>
            <a:r>
              <a:rPr lang="hr-HR" sz="2400" b="0" dirty="0">
                <a:solidFill>
                  <a:srgbClr val="202124"/>
                </a:solidFill>
                <a:effectLst/>
              </a:rPr>
              <a:t>20% jednom mjesečno</a:t>
            </a:r>
            <a:r>
              <a:rPr lang="hr-HR" sz="2400" dirty="0">
                <a:solidFill>
                  <a:srgbClr val="202124"/>
                </a:solidFill>
              </a:rPr>
              <a:t> baci oko na horoskop</a:t>
            </a:r>
          </a:p>
          <a:p>
            <a:r>
              <a:rPr lang="hr-HR" sz="2400" dirty="0">
                <a:solidFill>
                  <a:srgbClr val="202124"/>
                </a:solidFill>
              </a:rPr>
              <a:t>Ostatak, točnije 6,7% ispitanika pogleda jednom tjedno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24C34-A488-5B7A-2638-0844953002C0}"/>
              </a:ext>
            </a:extLst>
          </p:cNvPr>
          <p:cNvSpPr txBox="1"/>
          <p:nvPr/>
        </p:nvSpPr>
        <p:spPr>
          <a:xfrm>
            <a:off x="838200" y="1664412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Koliko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često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pogledate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značenja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horoskopa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?</a:t>
            </a:r>
            <a:endParaRPr lang="en-GB" sz="2000" b="1" dirty="0">
              <a:latin typeface="Red Hat Display" panose="02010503040201060303" pitchFamily="50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3C84E60-6693-1584-2768-4EB2C89E7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6807156"/>
              </p:ext>
            </p:extLst>
          </p:nvPr>
        </p:nvGraphicFramePr>
        <p:xfrm>
          <a:off x="6096000" y="2499574"/>
          <a:ext cx="5249334" cy="349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28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C703-2211-40A8-A164-A714B1F0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87DC-F9C8-1220-3946-F5E6D7B5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9574"/>
            <a:ext cx="4997521" cy="4218726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20% ispitanika koristilo bi aplikaciju kada tražio odgovore na životna pitanja</a:t>
            </a:r>
          </a:p>
          <a:p>
            <a:r>
              <a:rPr lang="hr-HR" sz="2400" dirty="0">
                <a:solidFill>
                  <a:srgbClr val="202124"/>
                </a:solidFill>
              </a:rPr>
              <a:t>40% kada bi se željelo opustiti</a:t>
            </a:r>
          </a:p>
          <a:p>
            <a:r>
              <a:rPr lang="hr-HR" sz="2400" dirty="0">
                <a:solidFill>
                  <a:srgbClr val="202124"/>
                </a:solidFill>
              </a:rPr>
              <a:t>13,3</a:t>
            </a:r>
            <a:r>
              <a:rPr lang="hr-HR" sz="2400" b="0" dirty="0">
                <a:solidFill>
                  <a:srgbClr val="202124"/>
                </a:solidFill>
                <a:effectLst/>
              </a:rPr>
              <a:t>% kada bi se osjećalo usamljeno</a:t>
            </a:r>
            <a:endParaRPr lang="hr-HR" sz="2400" dirty="0">
              <a:solidFill>
                <a:srgbClr val="202124"/>
              </a:solidFill>
            </a:endParaRPr>
          </a:p>
          <a:p>
            <a:r>
              <a:rPr lang="hr-HR" sz="2400" dirty="0">
                <a:solidFill>
                  <a:srgbClr val="202124"/>
                </a:solidFill>
              </a:rPr>
              <a:t>6,7% kada se ne bi moglo odlučiti o nečemu</a:t>
            </a:r>
          </a:p>
          <a:p>
            <a:r>
              <a:rPr lang="hr-HR" sz="2400" dirty="0">
                <a:solidFill>
                  <a:srgbClr val="202124"/>
                </a:solidFill>
              </a:rPr>
              <a:t>86,7% koristio bi je iz zabave</a:t>
            </a:r>
          </a:p>
          <a:p>
            <a:r>
              <a:rPr lang="hr-HR" sz="2400" dirty="0">
                <a:solidFill>
                  <a:srgbClr val="202124"/>
                </a:solidFill>
              </a:rPr>
              <a:t>6,7% koristilo bi aplikaciju iz dosade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24C34-A488-5B7A-2638-0844953002C0}"/>
              </a:ext>
            </a:extLst>
          </p:cNvPr>
          <p:cNvSpPr txBox="1"/>
          <p:nvPr/>
        </p:nvSpPr>
        <p:spPr>
          <a:xfrm>
            <a:off x="838200" y="1664412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Kada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biste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koristili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aplikaciju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za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proricanje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s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kartama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, u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kojim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prilikama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biste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ju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koristili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?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3C84E60-6693-1584-2768-4EB2C89E7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123058"/>
              </p:ext>
            </p:extLst>
          </p:nvPr>
        </p:nvGraphicFramePr>
        <p:xfrm>
          <a:off x="6096000" y="2499574"/>
          <a:ext cx="5249334" cy="349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9255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C703-2211-40A8-A164-A714B1F0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87DC-F9C8-1220-3946-F5E6D7B5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9575"/>
            <a:ext cx="4997521" cy="3677388"/>
          </a:xfrm>
        </p:spPr>
        <p:txBody>
          <a:bodyPr>
            <a:normAutofit/>
          </a:bodyPr>
          <a:lstStyle/>
          <a:p>
            <a:r>
              <a:rPr lang="hr-HR" sz="2400" dirty="0"/>
              <a:t>46</a:t>
            </a:r>
            <a:r>
              <a:rPr lang="pl-PL" sz="2400" dirty="0">
                <a:solidFill>
                  <a:srgbClr val="202124"/>
                </a:solidFill>
              </a:rPr>
              <a:t>,7% korisnika osrednje voli dosjetke</a:t>
            </a:r>
          </a:p>
          <a:p>
            <a:r>
              <a:rPr lang="pl-PL" sz="2400" dirty="0">
                <a:solidFill>
                  <a:srgbClr val="202124"/>
                </a:solidFill>
              </a:rPr>
              <a:t>46,7% jako puno voli dosjetke</a:t>
            </a:r>
          </a:p>
          <a:p>
            <a:r>
              <a:rPr lang="hr-HR" sz="2400" dirty="0">
                <a:solidFill>
                  <a:srgbClr val="202124"/>
                </a:solidFill>
              </a:rPr>
              <a:t>6,7% ih obožava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24C34-A488-5B7A-2638-0844953002C0}"/>
              </a:ext>
            </a:extLst>
          </p:cNvPr>
          <p:cNvSpPr txBox="1"/>
          <p:nvPr/>
        </p:nvSpPr>
        <p:spPr>
          <a:xfrm>
            <a:off x="838200" y="1664412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Od 1 do 5, koliko volite punove (dosjetke) ?</a:t>
            </a:r>
            <a:endParaRPr lang="en-GB" sz="2000" b="1" dirty="0">
              <a:latin typeface="Red Hat Display" panose="02010503040201060303" pitchFamily="50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3C84E60-6693-1584-2768-4EB2C89E7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576180"/>
              </p:ext>
            </p:extLst>
          </p:nvPr>
        </p:nvGraphicFramePr>
        <p:xfrm>
          <a:off x="6096000" y="2499574"/>
          <a:ext cx="5249334" cy="349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2342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C703-2211-40A8-A164-A714B1F0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87DC-F9C8-1220-3946-F5E6D7B5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9575"/>
            <a:ext cx="4997521" cy="3677388"/>
          </a:xfrm>
        </p:spPr>
        <p:txBody>
          <a:bodyPr>
            <a:normAutofit/>
          </a:bodyPr>
          <a:lstStyle/>
          <a:p>
            <a:r>
              <a:rPr lang="hr-HR" sz="2400" dirty="0"/>
              <a:t>20% ispitanika nikada ne gleda horoskop</a:t>
            </a:r>
          </a:p>
          <a:p>
            <a:r>
              <a:rPr lang="hr-HR" sz="2400" dirty="0">
                <a:solidFill>
                  <a:srgbClr val="202124"/>
                </a:solidFill>
              </a:rPr>
              <a:t>53,3% rijetko kada pogleda značenje horoskopa</a:t>
            </a:r>
          </a:p>
          <a:p>
            <a:r>
              <a:rPr lang="hr-HR" sz="2400" b="0" dirty="0">
                <a:solidFill>
                  <a:srgbClr val="202124"/>
                </a:solidFill>
                <a:effectLst/>
              </a:rPr>
              <a:t>20% jednom mjesečno</a:t>
            </a:r>
            <a:r>
              <a:rPr lang="hr-HR" sz="2400" dirty="0">
                <a:solidFill>
                  <a:srgbClr val="202124"/>
                </a:solidFill>
              </a:rPr>
              <a:t> baci oko na horoskop</a:t>
            </a:r>
          </a:p>
          <a:p>
            <a:r>
              <a:rPr lang="hr-HR" sz="2400" dirty="0">
                <a:solidFill>
                  <a:srgbClr val="202124"/>
                </a:solidFill>
              </a:rPr>
              <a:t>Ostatak, točnije 6,7% ispitanika pogleda jednom tjedno</a:t>
            </a:r>
          </a:p>
          <a:p>
            <a:endParaRPr lang="pl-PL" sz="2400" b="0" dirty="0">
              <a:solidFill>
                <a:srgbClr val="202124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24C34-A488-5B7A-2638-0844953002C0}"/>
              </a:ext>
            </a:extLst>
          </p:cNvPr>
          <p:cNvSpPr txBox="1"/>
          <p:nvPr/>
        </p:nvSpPr>
        <p:spPr>
          <a:xfrm>
            <a:off x="838200" y="1664412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Koju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vrstu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informacija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o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proricanju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s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kartama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biste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htjeli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vidjeti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u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aplikaciji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?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3C84E60-6693-1584-2768-4EB2C89E7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9864822"/>
              </p:ext>
            </p:extLst>
          </p:nvPr>
        </p:nvGraphicFramePr>
        <p:xfrm>
          <a:off x="6096000" y="2499574"/>
          <a:ext cx="5249334" cy="349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9457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C703-2211-40A8-A164-A714B1F0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87DC-F9C8-1220-3946-F5E6D7B5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8435"/>
            <a:ext cx="4997521" cy="3677388"/>
          </a:xfrm>
        </p:spPr>
        <p:txBody>
          <a:bodyPr>
            <a:normAutofit/>
          </a:bodyPr>
          <a:lstStyle/>
          <a:p>
            <a:r>
              <a:rPr lang="hr-HR" sz="2400" dirty="0"/>
              <a:t>46,7% ispitanika voli Star Wars</a:t>
            </a:r>
          </a:p>
          <a:p>
            <a:r>
              <a:rPr lang="hr-HR" sz="2400" dirty="0">
                <a:solidFill>
                  <a:srgbClr val="202124"/>
                </a:solidFill>
              </a:rPr>
              <a:t>6,7% ispitanika voli Star Trek</a:t>
            </a:r>
          </a:p>
          <a:p>
            <a:r>
              <a:rPr lang="hr-HR" sz="2400" b="0" dirty="0">
                <a:solidFill>
                  <a:srgbClr val="202124"/>
                </a:solidFill>
                <a:effectLst/>
              </a:rPr>
              <a:t>33,3% ispitanika voli GoT</a:t>
            </a:r>
            <a:endParaRPr lang="hr-HR" sz="2400" dirty="0">
              <a:solidFill>
                <a:srgbClr val="202124"/>
              </a:solidFill>
            </a:endParaRPr>
          </a:p>
          <a:p>
            <a:r>
              <a:rPr lang="hr-HR" sz="2400" dirty="0">
                <a:solidFill>
                  <a:srgbClr val="202124"/>
                </a:solidFill>
              </a:rPr>
              <a:t>46,7% ispitanika voli LotR</a:t>
            </a:r>
          </a:p>
          <a:p>
            <a:r>
              <a:rPr lang="hr-HR" sz="2400" dirty="0">
                <a:solidFill>
                  <a:srgbClr val="202124"/>
                </a:solidFill>
              </a:rPr>
              <a:t>80% ispitanika voli H. Pottera</a:t>
            </a:r>
          </a:p>
          <a:p>
            <a:r>
              <a:rPr lang="hr-HR" sz="2400" dirty="0">
                <a:solidFill>
                  <a:srgbClr val="202124"/>
                </a:solidFill>
              </a:rPr>
              <a:t>13,3% ispitanika voli Avatara</a:t>
            </a:r>
          </a:p>
          <a:p>
            <a:endParaRPr lang="pl-PL" sz="2400" b="0" dirty="0">
              <a:solidFill>
                <a:srgbClr val="202124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24C34-A488-5B7A-2638-0844953002C0}"/>
              </a:ext>
            </a:extLst>
          </p:cNvPr>
          <p:cNvSpPr txBox="1"/>
          <p:nvPr/>
        </p:nvSpPr>
        <p:spPr>
          <a:xfrm>
            <a:off x="838200" y="1664412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Koji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su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vaši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omiljeni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filmovi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ili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TV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emisije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vezane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za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znanstvenu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fantastiku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, fantasy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ili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slične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žanrove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?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3C84E60-6693-1584-2768-4EB2C89E7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422593"/>
              </p:ext>
            </p:extLst>
          </p:nvPr>
        </p:nvGraphicFramePr>
        <p:xfrm>
          <a:off x="6096000" y="2608434"/>
          <a:ext cx="5249334" cy="349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1840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C703-2211-40A8-A164-A714B1F0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87DC-F9C8-1220-3946-F5E6D7B5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8435"/>
            <a:ext cx="4997521" cy="3677388"/>
          </a:xfrm>
        </p:spPr>
        <p:txBody>
          <a:bodyPr>
            <a:normAutofit/>
          </a:bodyPr>
          <a:lstStyle/>
          <a:p>
            <a:r>
              <a:rPr lang="hr-HR" sz="2400" dirty="0"/>
              <a:t>46,7% ispitanika koristilo bi aplikaciju koja nudi smiješna proročanstva, dok preostalih 53,3% ne bi koristilo aplikaciju.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24C34-A488-5B7A-2638-0844953002C0}"/>
              </a:ext>
            </a:extLst>
          </p:cNvPr>
          <p:cNvSpPr txBox="1"/>
          <p:nvPr/>
        </p:nvSpPr>
        <p:spPr>
          <a:xfrm>
            <a:off x="838200" y="1664412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Smatrate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li da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biste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koristili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aplikaciju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koja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nudi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smiješna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proročanstva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vezana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uz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vaše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omiljene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pop-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kulturne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svjetove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?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DBBA0AD-830C-230E-A58F-3992759FD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477607"/>
              </p:ext>
            </p:extLst>
          </p:nvPr>
        </p:nvGraphicFramePr>
        <p:xfrm>
          <a:off x="6073465" y="2608434"/>
          <a:ext cx="5280338" cy="3520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9412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C703-2211-40A8-A164-A714B1F0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87DC-F9C8-1220-3946-F5E6D7B5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8435"/>
            <a:ext cx="4997521" cy="3677388"/>
          </a:xfrm>
        </p:spPr>
        <p:txBody>
          <a:bodyPr>
            <a:noAutofit/>
          </a:bodyPr>
          <a:lstStyle/>
          <a:p>
            <a:r>
              <a:rPr lang="hr-HR" sz="2400" dirty="0"/>
              <a:t>33,3% ispitanika </a:t>
            </a:r>
            <a:r>
              <a:rPr lang="hr-HR" sz="2400" dirty="0">
                <a:solidFill>
                  <a:srgbClr val="202124"/>
                </a:solidFill>
              </a:rPr>
              <a:t>volio bi vidjeti personalizirana proricanja</a:t>
            </a:r>
            <a:endParaRPr lang="hr-HR" sz="2400" dirty="0"/>
          </a:p>
          <a:p>
            <a:r>
              <a:rPr lang="hr-HR" sz="2400" dirty="0">
                <a:solidFill>
                  <a:srgbClr val="202124"/>
                </a:solidFill>
              </a:rPr>
              <a:t>20% ispitanika volio bi vidjeti interaktivna karte</a:t>
            </a:r>
          </a:p>
          <a:p>
            <a:r>
              <a:rPr lang="hr-HR" sz="2400" b="0" dirty="0">
                <a:solidFill>
                  <a:srgbClr val="202124"/>
                </a:solidFill>
                <a:effectLst/>
              </a:rPr>
              <a:t>66,7% ispitanika </a:t>
            </a:r>
            <a:r>
              <a:rPr lang="hr-HR" sz="2400" dirty="0">
                <a:solidFill>
                  <a:srgbClr val="202124"/>
                </a:solidFill>
              </a:rPr>
              <a:t>volio bi biti povezan s prijateljima</a:t>
            </a:r>
          </a:p>
          <a:p>
            <a:r>
              <a:rPr lang="hr-HR" sz="2400" dirty="0">
                <a:solidFill>
                  <a:srgbClr val="202124"/>
                </a:solidFill>
              </a:rPr>
              <a:t>80% ispitanika volio bi vidjeti smiješne dosjetke</a:t>
            </a:r>
          </a:p>
          <a:p>
            <a:r>
              <a:rPr lang="hr-HR" sz="2400" dirty="0">
                <a:solidFill>
                  <a:srgbClr val="202124"/>
                </a:solidFill>
              </a:rPr>
              <a:t>53,3% ispitanika volio bi vidjeti edukativni sadržaj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24C34-A488-5B7A-2638-0844953002C0}"/>
              </a:ext>
            </a:extLst>
          </p:cNvPr>
          <p:cNvSpPr txBox="1"/>
          <p:nvPr/>
        </p:nvSpPr>
        <p:spPr>
          <a:xfrm>
            <a:off x="838200" y="1664412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Koje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biste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funkcije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ili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značajke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voljeli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vidjeti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u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ovoj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aplikaciji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?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3C84E60-6693-1584-2768-4EB2C89E7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240928"/>
              </p:ext>
            </p:extLst>
          </p:nvPr>
        </p:nvGraphicFramePr>
        <p:xfrm>
          <a:off x="6096000" y="2608434"/>
          <a:ext cx="5249334" cy="349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690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C703-2211-40A8-A164-A714B1F0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87DC-F9C8-1220-3946-F5E6D7B5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9575"/>
            <a:ext cx="10401300" cy="3677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01</a:t>
            </a:r>
            <a:r>
              <a:rPr lang="hr-HR" sz="2400" dirty="0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	Uvod</a:t>
            </a:r>
          </a:p>
          <a:p>
            <a:pPr marL="0" indent="0">
              <a:buNone/>
            </a:pPr>
            <a:r>
              <a:rPr lang="hr-HR" sz="2400" b="1" dirty="0">
                <a:solidFill>
                  <a:srgbClr val="211F20"/>
                </a:solidFill>
                <a:ea typeface="Calibri" panose="020F0502020204030204" pitchFamily="34" charset="0"/>
              </a:rPr>
              <a:t>02</a:t>
            </a:r>
            <a:r>
              <a:rPr lang="hr-HR" sz="2400" dirty="0">
                <a:solidFill>
                  <a:srgbClr val="211F20"/>
                </a:solidFill>
                <a:ea typeface="Calibri" panose="020F0502020204030204" pitchFamily="34" charset="0"/>
              </a:rPr>
              <a:t>	Cilj ankete</a:t>
            </a:r>
          </a:p>
          <a:p>
            <a:pPr marL="0" indent="0">
              <a:buNone/>
            </a:pPr>
            <a:r>
              <a:rPr lang="hr-HR" sz="2400" b="1" dirty="0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03</a:t>
            </a:r>
            <a:r>
              <a:rPr lang="hr-HR" sz="2400" dirty="0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	Rezultati ankete</a:t>
            </a:r>
          </a:p>
          <a:p>
            <a:pPr marL="0" indent="0">
              <a:buNone/>
            </a:pPr>
            <a:r>
              <a:rPr lang="hr-HR" sz="2400" b="1" dirty="0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04</a:t>
            </a:r>
            <a:r>
              <a:rPr lang="hr-HR" sz="2400" dirty="0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	Intervju</a:t>
            </a:r>
          </a:p>
          <a:p>
            <a:pPr marL="0" indent="0">
              <a:buNone/>
            </a:pPr>
            <a:r>
              <a:rPr lang="hr-HR" sz="2400" b="1" dirty="0">
                <a:solidFill>
                  <a:srgbClr val="211F20"/>
                </a:solidFill>
                <a:ea typeface="Calibri" panose="020F0502020204030204" pitchFamily="34" charset="0"/>
              </a:rPr>
              <a:t>05</a:t>
            </a:r>
            <a:r>
              <a:rPr lang="hr-HR" sz="2400" dirty="0">
                <a:solidFill>
                  <a:srgbClr val="211F20"/>
                </a:solidFill>
                <a:ea typeface="Calibri" panose="020F0502020204030204" pitchFamily="34" charset="0"/>
              </a:rPr>
              <a:t>	Zaključak</a:t>
            </a:r>
            <a:endParaRPr lang="hr-HR" sz="2400" dirty="0">
              <a:solidFill>
                <a:srgbClr val="211F20"/>
              </a:solidFill>
              <a:effectLst/>
              <a:latin typeface="Red Hat Display" panose="02010503040201060303" pitchFamily="50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24C34-A488-5B7A-2638-0844953002C0}"/>
              </a:ext>
            </a:extLst>
          </p:cNvPr>
          <p:cNvSpPr txBox="1"/>
          <p:nvPr/>
        </p:nvSpPr>
        <p:spPr>
          <a:xfrm>
            <a:off x="838200" y="1664412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Red Hat Display" panose="02010503040201060303" pitchFamily="50" charset="0"/>
              </a:rPr>
              <a:t>Sadržaj</a:t>
            </a:r>
            <a:endParaRPr lang="en-GB" sz="2000" b="1" dirty="0">
              <a:latin typeface="Red Hat Display" panose="020105030402010603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36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C703-2211-40A8-A164-A714B1F0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87DC-F9C8-1220-3946-F5E6D7B5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8434"/>
            <a:ext cx="4997521" cy="3939549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53,3% ispitanika uzima dizajn kao kriterij odabira aplikacije</a:t>
            </a:r>
          </a:p>
          <a:p>
            <a:r>
              <a:rPr lang="hr-HR" dirty="0"/>
              <a:t>60% ispitanika uzima funkcionalnost kao kriterij odabira aplikacije</a:t>
            </a:r>
            <a:endParaRPr lang="hr-HR" dirty="0">
              <a:solidFill>
                <a:srgbClr val="202124"/>
              </a:solidFill>
            </a:endParaRPr>
          </a:p>
          <a:p>
            <a:r>
              <a:rPr lang="hr-HR" dirty="0"/>
              <a:t>26,7% ispitanika uzima cijenu kao kriterij odabira aplikacije</a:t>
            </a:r>
            <a:endParaRPr lang="hr-HR" dirty="0">
              <a:solidFill>
                <a:srgbClr val="202124"/>
              </a:solidFill>
            </a:endParaRPr>
          </a:p>
          <a:p>
            <a:r>
              <a:rPr lang="hr-HR" dirty="0"/>
              <a:t>40% ispitanika uzima popularnost kao kriterij odabira aplikacije</a:t>
            </a:r>
            <a:endParaRPr lang="hr-HR" dirty="0">
              <a:solidFill>
                <a:srgbClr val="202124"/>
              </a:solidFill>
            </a:endParaRPr>
          </a:p>
          <a:p>
            <a:r>
              <a:rPr lang="hr-HR" dirty="0"/>
              <a:t>46,7% ispitanika uzima preporuke kao kriterij odabira aplikacije</a:t>
            </a:r>
          </a:p>
          <a:p>
            <a:r>
              <a:rPr lang="hr-HR" dirty="0"/>
              <a:t>73,3% ispitanika uzima zabavu kao kriterij odabira aplikacije</a:t>
            </a:r>
            <a:endParaRPr lang="hr-HR" dirty="0">
              <a:solidFill>
                <a:srgbClr val="202124"/>
              </a:solidFill>
            </a:endParaRPr>
          </a:p>
          <a:p>
            <a:endParaRPr lang="hr-HR" dirty="0">
              <a:solidFill>
                <a:srgbClr val="202124"/>
              </a:solidFill>
            </a:endParaRPr>
          </a:p>
          <a:p>
            <a:endParaRPr lang="hr-HR" dirty="0">
              <a:solidFill>
                <a:srgbClr val="20212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24C34-A488-5B7A-2638-0844953002C0}"/>
              </a:ext>
            </a:extLst>
          </p:cNvPr>
          <p:cNvSpPr txBox="1"/>
          <p:nvPr/>
        </p:nvSpPr>
        <p:spPr>
          <a:xfrm>
            <a:off x="838200" y="1664412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Koji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su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vam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glavni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kriteriji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prilikom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odabira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aplikacija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koje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koristite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?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3C84E60-6693-1584-2768-4EB2C89E7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135551"/>
              </p:ext>
            </p:extLst>
          </p:nvPr>
        </p:nvGraphicFramePr>
        <p:xfrm>
          <a:off x="6096000" y="2608434"/>
          <a:ext cx="5249334" cy="349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4559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C703-2211-40A8-A164-A714B1F0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87DC-F9C8-1220-3946-F5E6D7B5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8435"/>
            <a:ext cx="4997521" cy="3677388"/>
          </a:xfrm>
        </p:spPr>
        <p:txBody>
          <a:bodyPr>
            <a:normAutofit/>
          </a:bodyPr>
          <a:lstStyle/>
          <a:p>
            <a:r>
              <a:rPr lang="hr-HR" sz="2400" dirty="0"/>
              <a:t>80% ispitanika ne bi plati aplikaciju, dok preostalih 20% je spmreno platiti do maksimalno 2€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24C34-A488-5B7A-2638-0844953002C0}"/>
              </a:ext>
            </a:extLst>
          </p:cNvPr>
          <p:cNvSpPr txBox="1"/>
          <p:nvPr/>
        </p:nvSpPr>
        <p:spPr>
          <a:xfrm>
            <a:off x="838200" y="1664412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l-PL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Koliko biste bili spremni platiti za aplikaciju za proricanje s kartama?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DBBA0AD-830C-230E-A58F-3992759FD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526104"/>
              </p:ext>
            </p:extLst>
          </p:nvPr>
        </p:nvGraphicFramePr>
        <p:xfrm>
          <a:off x="6073465" y="2608434"/>
          <a:ext cx="5280338" cy="3520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4614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C703-2211-40A8-A164-A714B1F0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87DC-F9C8-1220-3946-F5E6D7B5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8435"/>
            <a:ext cx="4997521" cy="3677388"/>
          </a:xfrm>
        </p:spPr>
        <p:txBody>
          <a:bodyPr>
            <a:normAutofit/>
          </a:bodyPr>
          <a:lstStyle/>
          <a:p>
            <a:r>
              <a:rPr lang="hr-HR" sz="2400" dirty="0"/>
              <a:t>46,7% ispitanika nezainteresirano je za sudjelovanje u online zajednici</a:t>
            </a:r>
          </a:p>
          <a:p>
            <a:r>
              <a:rPr lang="hr-HR" sz="2400" dirty="0"/>
              <a:t>Isto toliki broj ispitanika donekle je zainteresirano</a:t>
            </a:r>
          </a:p>
          <a:p>
            <a:r>
              <a:rPr lang="hr-HR" sz="2400" dirty="0"/>
              <a:t>Preostalih 6% vrlo je zainteresiran u sudjelovanju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24C34-A488-5B7A-2638-0844953002C0}"/>
              </a:ext>
            </a:extLst>
          </p:cNvPr>
          <p:cNvSpPr txBox="1"/>
          <p:nvPr/>
        </p:nvSpPr>
        <p:spPr>
          <a:xfrm>
            <a:off x="838200" y="1664412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Koliko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biste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bili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zainteresirani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za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sudjelovanje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u online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zajednici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za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razmjenu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iskustava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i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savjeta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o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proricanju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s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kartama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unutar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aplikacije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Red Hat Display" panose="02010503040201060303" pitchFamily="50" charset="0"/>
              </a:rPr>
              <a:t> 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DBBA0AD-830C-230E-A58F-3992759FD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283889"/>
              </p:ext>
            </p:extLst>
          </p:nvPr>
        </p:nvGraphicFramePr>
        <p:xfrm>
          <a:off x="6073465" y="2608434"/>
          <a:ext cx="5280338" cy="3520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9755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F3B39-B336-6A90-5AF8-F1DD9F967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9600" dirty="0"/>
              <a:t>04</a:t>
            </a:r>
            <a:br>
              <a:rPr lang="hr-HR" dirty="0"/>
            </a:br>
            <a:r>
              <a:rPr lang="hr-HR" dirty="0">
                <a:solidFill>
                  <a:srgbClr val="FFFFFF"/>
                </a:solidFill>
              </a:rPr>
              <a:t>Intervju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8043C-C8A7-18D4-FA09-AE533AAE1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621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C703-2211-40A8-A164-A714B1F0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87DC-F9C8-1220-3946-F5E6D7B5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9575"/>
            <a:ext cx="10401300" cy="367738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00000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Intervjue sam proveo u Carta Magina Shopu na game night druženju u Frankopanskoj ulici u Zagrebu</a:t>
            </a:r>
          </a:p>
          <a:p>
            <a:r>
              <a:rPr lang="hr-HR" sz="2400" dirty="0">
                <a:solidFill>
                  <a:srgbClr val="00000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Intervjuirao sam par </a:t>
            </a:r>
            <a:r>
              <a:rPr lang="hr-HR" sz="2400" dirty="0">
                <a:solidFill>
                  <a:srgbClr val="000000"/>
                </a:solidFill>
                <a:ea typeface="Calibri" panose="020F0502020204030204" pitchFamily="34" charset="0"/>
              </a:rPr>
              <a:t>osoba koji odgovaraju profilu klijenta, a transkripta jednog od idealnog korisnika nalazi se na linku:</a:t>
            </a:r>
            <a:br>
              <a:rPr lang="hr-HR" sz="2400" dirty="0">
                <a:solidFill>
                  <a:srgbClr val="00000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</a:br>
            <a:r>
              <a:rPr lang="hr-HR" sz="2400" dirty="0">
                <a:solidFill>
                  <a:srgbClr val="00000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  <a:hlinkClick r:id="rId2"/>
              </a:rPr>
              <a:t>https://docs.google.com/document/d/10OOj_O288yGG2AafwnRDOCM8qY2vFHhQbwtSaLIbfLs/edit?usp=sharing</a:t>
            </a:r>
            <a:r>
              <a:rPr lang="hr-HR" sz="2400" dirty="0">
                <a:solidFill>
                  <a:srgbClr val="00000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 </a:t>
            </a:r>
            <a:endParaRPr lang="hr-HR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24C34-A488-5B7A-2638-0844953002C0}"/>
              </a:ext>
            </a:extLst>
          </p:cNvPr>
          <p:cNvSpPr txBox="1"/>
          <p:nvPr/>
        </p:nvSpPr>
        <p:spPr>
          <a:xfrm>
            <a:off x="838200" y="1664412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Red Hat Display" panose="02010503040201060303" pitchFamily="50" charset="0"/>
              </a:rPr>
              <a:t>Intervju</a:t>
            </a:r>
            <a:endParaRPr lang="en-GB" sz="2000" b="1" dirty="0">
              <a:latin typeface="Red Hat Display" panose="020105030402010603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65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F3B39-B336-6A90-5AF8-F1DD9F967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9600" dirty="0"/>
              <a:t>05</a:t>
            </a:r>
            <a:br>
              <a:rPr lang="hr-HR" dirty="0"/>
            </a:br>
            <a:r>
              <a:rPr lang="hr-HR" dirty="0">
                <a:solidFill>
                  <a:srgbClr val="FFFFFF"/>
                </a:solidFill>
              </a:rPr>
              <a:t>Zaključak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8043C-C8A7-18D4-FA09-AE533AAE1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582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C703-2211-40A8-A164-A714B1F0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87DC-F9C8-1220-3946-F5E6D7B5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9575"/>
            <a:ext cx="10401300" cy="367738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00000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Nakon provedene ankete i intervjua prikupili smo dovoljno potrebnih informacija kako bi nastavili daljni proces izrade aplikacije.</a:t>
            </a:r>
          </a:p>
          <a:p>
            <a:r>
              <a:rPr lang="hr-HR" sz="2400" dirty="0">
                <a:solidFill>
                  <a:srgbClr val="00000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Analizom istraživanja možemo kvalitetnije složiti arhitekturu informacija te korisničke zahtjeve za aplikaciju. Također možemo lakše i jednostavnije složiti personu koja bi bila naš korisnik aplikacije.</a:t>
            </a:r>
            <a:endParaRPr lang="hr-HR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24C34-A488-5B7A-2638-0844953002C0}"/>
              </a:ext>
            </a:extLst>
          </p:cNvPr>
          <p:cNvSpPr txBox="1"/>
          <p:nvPr/>
        </p:nvSpPr>
        <p:spPr>
          <a:xfrm>
            <a:off x="838200" y="1664412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Red Hat Display" panose="02010503040201060303" pitchFamily="50" charset="0"/>
              </a:rPr>
              <a:t>Zaključak</a:t>
            </a:r>
            <a:endParaRPr lang="en-GB" sz="2000" b="1" dirty="0">
              <a:latin typeface="Red Hat Display" panose="020105030402010603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57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F3B39-B336-6A90-5AF8-F1DD9F967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9600" dirty="0"/>
              <a:t>01</a:t>
            </a:r>
            <a:br>
              <a:rPr lang="hr-HR" dirty="0"/>
            </a:br>
            <a:r>
              <a:rPr lang="hr-HR" dirty="0">
                <a:solidFill>
                  <a:srgbClr val="FFFFFF"/>
                </a:solidFill>
              </a:rPr>
              <a:t>Uvod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8043C-C8A7-18D4-FA09-AE533AAE1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73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C703-2211-40A8-A164-A714B1F0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87DC-F9C8-1220-3946-F5E6D7B5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9575"/>
            <a:ext cx="10401300" cy="3677388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U </a:t>
            </a:r>
            <a:r>
              <a:rPr lang="en-GB" sz="2400" dirty="0" err="1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svrhu</a:t>
            </a:r>
            <a:r>
              <a:rPr lang="en-GB" sz="2400" dirty="0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prikupljanja</a:t>
            </a:r>
            <a:r>
              <a:rPr lang="en-GB" sz="2400" dirty="0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podataka</a:t>
            </a:r>
            <a:r>
              <a:rPr lang="en-GB" sz="2400" dirty="0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 u </a:t>
            </a:r>
            <a:r>
              <a:rPr lang="en-GB" sz="2400" dirty="0" err="1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vezi</a:t>
            </a:r>
            <a:r>
              <a:rPr lang="en-GB" sz="2400" dirty="0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 </a:t>
            </a:r>
            <a:r>
              <a:rPr lang="hr-HR" sz="2400" dirty="0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izrade aplikacije </a:t>
            </a:r>
            <a:r>
              <a:rPr lang="en-GB" sz="2400" dirty="0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za </a:t>
            </a:r>
            <a:r>
              <a:rPr lang="hr-HR" sz="2400" dirty="0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proricanje</a:t>
            </a:r>
            <a:r>
              <a:rPr lang="en-GB" sz="2400" dirty="0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 </a:t>
            </a:r>
            <a:r>
              <a:rPr lang="hr-HR" sz="2400" dirty="0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„Loše ti se piše”</a:t>
            </a:r>
            <a:r>
              <a:rPr lang="en-GB" sz="2400" dirty="0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provedena</a:t>
            </a:r>
            <a:r>
              <a:rPr lang="en-GB" sz="2400" dirty="0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 je online </a:t>
            </a:r>
            <a:r>
              <a:rPr lang="en-GB" sz="2400" dirty="0" err="1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anketa</a:t>
            </a:r>
            <a:r>
              <a:rPr lang="en-GB" sz="2400" dirty="0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.</a:t>
            </a:r>
            <a:endParaRPr lang="hr-HR" sz="2400" dirty="0">
              <a:solidFill>
                <a:srgbClr val="211F20"/>
              </a:solidFill>
              <a:effectLst/>
              <a:latin typeface="Red Hat Display" panose="02010503040201060303" pitchFamily="50" charset="0"/>
              <a:ea typeface="Calibri" panose="020F0502020204030204" pitchFamily="34" charset="0"/>
            </a:endParaRPr>
          </a:p>
          <a:p>
            <a:r>
              <a:rPr lang="hr-HR" sz="2400" dirty="0">
                <a:solidFill>
                  <a:srgbClr val="211F2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Anketa je provedena online putem Google forme dijeleći link na forumima i grupama društvenim mrežama (Reddit, Facebook,itd.) vezanim za proricanje kartama, društvene igre, sci fi filmove itd</a:t>
            </a:r>
            <a:r>
              <a:rPr lang="hr-HR" sz="2400" dirty="0">
                <a:solidFill>
                  <a:srgbClr val="211F20"/>
                </a:solidFill>
                <a:ea typeface="Calibri" panose="020F0502020204030204" pitchFamily="34" charset="0"/>
              </a:rPr>
              <a:t>...</a:t>
            </a:r>
          </a:p>
          <a:p>
            <a:r>
              <a:rPr lang="hr-HR" sz="2400" dirty="0">
                <a:solidFill>
                  <a:srgbClr val="211F20"/>
                </a:solidFill>
                <a:ea typeface="Calibri" panose="020F0502020204030204" pitchFamily="34" charset="0"/>
              </a:rPr>
              <a:t>Anketu i odgovore s Google forme moguće je pogledati u Excel dokumentu na linku:</a:t>
            </a:r>
            <a:br>
              <a:rPr lang="hr-HR" sz="2400" dirty="0">
                <a:solidFill>
                  <a:srgbClr val="211F20"/>
                </a:solidFill>
                <a:ea typeface="Calibri" panose="020F0502020204030204" pitchFamily="34" charset="0"/>
              </a:rPr>
            </a:br>
            <a:r>
              <a:rPr lang="hr-HR" sz="2400" dirty="0">
                <a:solidFill>
                  <a:srgbClr val="E9DA73"/>
                </a:solidFill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https://docs.google.com/spreadsheets/d/1BColdEtZ6YzL3m9HTsj-BE-pQQwkYvY-fg07J47yftw/edit?usp=sharing</a:t>
            </a:r>
            <a:r>
              <a:rPr lang="hr-HR" sz="2400" dirty="0">
                <a:solidFill>
                  <a:srgbClr val="E9DA73"/>
                </a:solidFill>
                <a:ea typeface="Calibri" panose="020F0502020204030204" pitchFamily="34" charset="0"/>
              </a:rPr>
              <a:t> </a:t>
            </a:r>
            <a:br>
              <a:rPr lang="hr-HR" sz="2400" dirty="0">
                <a:solidFill>
                  <a:srgbClr val="211F20"/>
                </a:solidFill>
                <a:ea typeface="Calibri" panose="020F0502020204030204" pitchFamily="34" charset="0"/>
              </a:rPr>
            </a:br>
            <a:endParaRPr lang="hr-HR" sz="2400" dirty="0">
              <a:solidFill>
                <a:srgbClr val="211F20"/>
              </a:solidFill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24C34-A488-5B7A-2638-0844953002C0}"/>
              </a:ext>
            </a:extLst>
          </p:cNvPr>
          <p:cNvSpPr txBox="1"/>
          <p:nvPr/>
        </p:nvSpPr>
        <p:spPr>
          <a:xfrm>
            <a:off x="838200" y="1664412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211F20"/>
                </a:solidFill>
                <a:latin typeface="Red Hat Display" panose="02010503040201060303" pitchFamily="50" charset="0"/>
              </a:rPr>
              <a:t>Uvod</a:t>
            </a:r>
            <a:endParaRPr lang="en-GB" sz="2000" b="1" dirty="0">
              <a:solidFill>
                <a:srgbClr val="211F20"/>
              </a:solidFill>
              <a:latin typeface="Red Hat Display" panose="020105030402010603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0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F3B39-B336-6A90-5AF8-F1DD9F967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9600" dirty="0"/>
              <a:t>02</a:t>
            </a:r>
            <a:br>
              <a:rPr lang="hr-HR" dirty="0"/>
            </a:br>
            <a:r>
              <a:rPr lang="hr-HR" dirty="0">
                <a:solidFill>
                  <a:srgbClr val="FFFFFF"/>
                </a:solidFill>
              </a:rPr>
              <a:t>Cilj ankete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8043C-C8A7-18D4-FA09-AE533AAE1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63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C703-2211-40A8-A164-A714B1F0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87DC-F9C8-1220-3946-F5E6D7B5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9575"/>
            <a:ext cx="10401300" cy="3677388"/>
          </a:xfrm>
        </p:spPr>
        <p:txBody>
          <a:bodyPr>
            <a:normAutofit lnSpcReduction="10000"/>
          </a:bodyPr>
          <a:lstStyle/>
          <a:p>
            <a:r>
              <a:rPr lang="hr-HR" sz="2400" dirty="0">
                <a:solidFill>
                  <a:srgbClr val="00000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  <a:t>Osim informacija koje smo dobili od klijenta cilj je bio proširiti osnovne informacije koje će nam pomoći pri izradi aplikacije. Tako smo istražili:</a:t>
            </a:r>
            <a:br>
              <a:rPr lang="hr-HR" sz="2400" dirty="0">
                <a:solidFill>
                  <a:srgbClr val="000000"/>
                </a:solidFill>
                <a:effectLst/>
                <a:latin typeface="Red Hat Display" panose="02010503040201060303" pitchFamily="50" charset="0"/>
                <a:ea typeface="Calibri" panose="020F0502020204030204" pitchFamily="34" charset="0"/>
              </a:rPr>
            </a:br>
            <a:endParaRPr lang="hr-HR" sz="2400" dirty="0">
              <a:solidFill>
                <a:srgbClr val="000000"/>
              </a:solidFill>
              <a:effectLst/>
              <a:latin typeface="Red Hat Display" panose="02010503040201060303" pitchFamily="50" charset="0"/>
              <a:ea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rgbClr val="000000"/>
                </a:solidFill>
                <a:ea typeface="Calibri" panose="020F0502020204030204" pitchFamily="34" charset="0"/>
              </a:rPr>
              <a:t>Koliko su korisnici upoznati s proricanjem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rgbClr val="000000"/>
                </a:solidFill>
                <a:ea typeface="Calibri" panose="020F0502020204030204" pitchFamily="34" charset="0"/>
              </a:rPr>
              <a:t>Koliko vremena provode u društvenom okruženju (kartajući, igrajući društvene igre, zabavljajuće se)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rgbClr val="000000"/>
                </a:solidFill>
                <a:ea typeface="Calibri" panose="020F0502020204030204" pitchFamily="34" charset="0"/>
              </a:rPr>
              <a:t>Jesu li ikada koristili sličnu aplikaciju ili gledaju li značenje horoskopa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rgbClr val="000000"/>
                </a:solidFill>
                <a:ea typeface="Calibri" panose="020F0502020204030204" pitchFamily="34" charset="0"/>
              </a:rPr>
              <a:t>Zašto bi koristili aplikaciju, te koje bi funkcije i informacije voljeli vidjeti u aplikaciji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rgbClr val="000000"/>
                </a:solidFill>
                <a:ea typeface="Calibri" panose="020F0502020204030204" pitchFamily="34" charset="0"/>
              </a:rPr>
              <a:t>Imaju li neki kriterij po kojem odabiru aplikaciju za korištenje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rgbClr val="000000"/>
                </a:solidFill>
                <a:ea typeface="Calibri" panose="020F0502020204030204" pitchFamily="34" charset="0"/>
              </a:rPr>
              <a:t>Koji su im omiljeni sci-fi filmovi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rgbClr val="000000"/>
                </a:solidFill>
                <a:ea typeface="Calibri" panose="020F0502020204030204" pitchFamily="34" charset="0"/>
              </a:rPr>
              <a:t>Jesu li spremni platiti aplikaciju</a:t>
            </a:r>
            <a:br>
              <a:rPr lang="hr-HR" sz="2000" dirty="0">
                <a:solidFill>
                  <a:srgbClr val="000000"/>
                </a:solidFill>
                <a:ea typeface="Calibri" panose="020F0502020204030204" pitchFamily="34" charset="0"/>
              </a:rPr>
            </a:br>
            <a:endParaRPr lang="hr-HR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24C34-A488-5B7A-2638-0844953002C0}"/>
              </a:ext>
            </a:extLst>
          </p:cNvPr>
          <p:cNvSpPr txBox="1"/>
          <p:nvPr/>
        </p:nvSpPr>
        <p:spPr>
          <a:xfrm>
            <a:off x="838200" y="1664412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Red Hat Display" panose="02010503040201060303" pitchFamily="50" charset="0"/>
              </a:rPr>
              <a:t>Cilj ankete</a:t>
            </a:r>
            <a:endParaRPr lang="en-GB" sz="2000" b="1" dirty="0">
              <a:latin typeface="Red Hat Display" panose="020105030402010603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0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F3B39-B336-6A90-5AF8-F1DD9F967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9600" dirty="0"/>
              <a:t>03</a:t>
            </a:r>
            <a:br>
              <a:rPr lang="hr-HR" dirty="0"/>
            </a:br>
            <a:r>
              <a:rPr lang="hr-HR" dirty="0">
                <a:solidFill>
                  <a:srgbClr val="FFFFFF"/>
                </a:solidFill>
              </a:rPr>
              <a:t>Rezultati ankete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8043C-C8A7-18D4-FA09-AE533AAE1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92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C703-2211-40A8-A164-A714B1F0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87DC-F9C8-1220-3946-F5E6D7B5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9575"/>
            <a:ext cx="4997521" cy="3677388"/>
          </a:xfrm>
        </p:spPr>
        <p:txBody>
          <a:bodyPr>
            <a:normAutofit/>
          </a:bodyPr>
          <a:lstStyle/>
          <a:p>
            <a:r>
              <a:rPr lang="hr-HR" sz="2400" dirty="0"/>
              <a:t>Prosjek godina ispitanika ankete je 35.46 godina.</a:t>
            </a:r>
          </a:p>
          <a:p>
            <a:r>
              <a:rPr lang="hr-HR" sz="2400" dirty="0"/>
              <a:t>Najstariji ispitanik ima 56 godina dok najmlađi ima 28 godina.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24C34-A488-5B7A-2638-0844953002C0}"/>
              </a:ext>
            </a:extLst>
          </p:cNvPr>
          <p:cNvSpPr txBox="1"/>
          <p:nvPr/>
        </p:nvSpPr>
        <p:spPr>
          <a:xfrm>
            <a:off x="838200" y="1664412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Red Hat Display" panose="02010503040201060303" pitchFamily="50" charset="0"/>
              </a:rPr>
              <a:t>Koliko imate godina ? </a:t>
            </a:r>
            <a:endParaRPr lang="en-GB" sz="2000" b="1" dirty="0">
              <a:latin typeface="Red Hat Display" panose="02010503040201060303" pitchFamily="50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3C84E60-6693-1584-2768-4EB2C89E7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451305"/>
              </p:ext>
            </p:extLst>
          </p:nvPr>
        </p:nvGraphicFramePr>
        <p:xfrm>
          <a:off x="6096000" y="2499574"/>
          <a:ext cx="5249334" cy="349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8282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C703-2211-40A8-A164-A714B1F0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87DC-F9C8-1220-3946-F5E6D7B5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9575"/>
            <a:ext cx="4997521" cy="3677388"/>
          </a:xfrm>
        </p:spPr>
        <p:txBody>
          <a:bodyPr>
            <a:normAutofit/>
          </a:bodyPr>
          <a:lstStyle/>
          <a:p>
            <a:r>
              <a:rPr lang="hr-HR" sz="2400" dirty="0"/>
              <a:t>60% ispitanika je ženskog spola, dok ostalih 40% je muškog spola.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24C34-A488-5B7A-2638-0844953002C0}"/>
              </a:ext>
            </a:extLst>
          </p:cNvPr>
          <p:cNvSpPr txBox="1"/>
          <p:nvPr/>
        </p:nvSpPr>
        <p:spPr>
          <a:xfrm>
            <a:off x="838200" y="1664412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Red Hat Display" panose="02010503040201060303" pitchFamily="50" charset="0"/>
              </a:rPr>
              <a:t>Koji ste spol ?</a:t>
            </a:r>
            <a:endParaRPr lang="en-GB" sz="2000" b="1" dirty="0">
              <a:latin typeface="Red Hat Display" panose="02010503040201060303" pitchFamily="50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5490C95-2CE8-6362-7D92-1E7A4CA0A7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6023773"/>
              </p:ext>
            </p:extLst>
          </p:nvPr>
        </p:nvGraphicFramePr>
        <p:xfrm>
          <a:off x="6104466" y="2499574"/>
          <a:ext cx="5249334" cy="349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9148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1014</Words>
  <Application>Microsoft Office PowerPoint</Application>
  <PresentationFormat>Widescreen</PresentationFormat>
  <Paragraphs>114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Red Hat Display</vt:lpstr>
      <vt:lpstr>Office Theme</vt:lpstr>
      <vt:lpstr>Istraživanje korisnika</vt:lpstr>
      <vt:lpstr>PowerPoint Presentation</vt:lpstr>
      <vt:lpstr>01 Uvod</vt:lpstr>
      <vt:lpstr>PowerPoint Presentation</vt:lpstr>
      <vt:lpstr>02 Cilj ankete</vt:lpstr>
      <vt:lpstr>PowerPoint Presentation</vt:lpstr>
      <vt:lpstr>03 Rezultati ankete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04 Intervju</vt:lpstr>
      <vt:lpstr>PowerPoint Presentation</vt:lpstr>
      <vt:lpstr>05 Zaključak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Rezultati ankete</dc:title>
  <dc:creator>Tomislav Bartolic</dc:creator>
  <cp:lastModifiedBy>Tomislav Bartolic</cp:lastModifiedBy>
  <cp:revision>6</cp:revision>
  <dcterms:created xsi:type="dcterms:W3CDTF">2023-04-15T13:42:45Z</dcterms:created>
  <dcterms:modified xsi:type="dcterms:W3CDTF">2023-04-20T16:30:12Z</dcterms:modified>
</cp:coreProperties>
</file>